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87775" autoAdjust="0"/>
  </p:normalViewPr>
  <p:slideViewPr>
    <p:cSldViewPr snapToGrid="0">
      <p:cViewPr varScale="1">
        <p:scale>
          <a:sx n="96" d="100"/>
          <a:sy n="96" d="100"/>
        </p:scale>
        <p:origin x="1176" y="96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3B5D67-68D1-44BC-B751-4F5BE9375BDD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A8FDE-563B-4000-AD6C-C5B0ED2E1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27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Jake Vestal and in this video I’ll explain how traders in the 2023 Duke FinTech Trading Competition are scored and ranked.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A8FDE-563B-4000-AD6C-C5B0ED2E1B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88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A8FDE-563B-4000-AD6C-C5B0ED2E1B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733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system starts by querying every trader’s end-of-day Net Asset Value starting from the first day of the competition.</a:t>
            </a:r>
          </a:p>
          <a:p>
            <a:r>
              <a:rPr lang="en-US" dirty="0"/>
              <a:t>Based on that data, excess return and Sharpe ratio is calculated for each participant.</a:t>
            </a:r>
          </a:p>
          <a:p>
            <a:r>
              <a:rPr lang="en-US" dirty="0"/>
              <a:t>To see in detail how those values are calculated, visit the Calculating Excess Return, Vol &amp; Sharpe section on the website, which you can find HERE under “scoring”.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A8FDE-563B-4000-AD6C-C5B0ED2E1B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34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A8FDE-563B-4000-AD6C-C5B0ED2E1B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43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A8FDE-563B-4000-AD6C-C5B0ED2E1B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091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A8FDE-563B-4000-AD6C-C5B0ED2E1B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544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A8FDE-563B-4000-AD6C-C5B0ED2E1B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3358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A8FDE-563B-4000-AD6C-C5B0ED2E1B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45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A8FDE-563B-4000-AD6C-C5B0ED2E1B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757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A8FDE-563B-4000-AD6C-C5B0ED2E1B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80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0164D-F387-F5A1-3BEA-6ACCF1320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FB573E-8FA8-CC2D-7851-091EE333E3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9C4F3-09D1-D786-E14F-109058586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691DA-7757-46D6-DAA5-3F8561B5D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65663-5EFD-A310-74CB-31B42A3CB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64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1913B-14EB-427C-879F-5AA0E8679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C0A89E-5415-33C8-61AC-B82DD144E6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2B986-B4A9-E962-6014-FE51F899B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68350-43D6-69D9-834A-312080412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DA5AD-7767-9DD1-28BA-EE137E732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0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57F408-FCAB-CC22-3963-A468C75BBB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4DD0BA-E5B4-837B-9956-A6AAEC1483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C0994-3E7D-63CD-4722-3CACF26EA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CFA5B-AAB7-47D8-EE28-AE390DE41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72455-F812-61A5-9323-F574DE70F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50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33299-9B47-CFFA-90F9-203ACAA1F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4C4F3-F3E4-49F7-8098-3B679BAE7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C5920-0FEA-0C54-0CD6-D52EE444F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523F5-F5C6-016F-089F-3D6710077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00D228-D824-06D5-2B7F-2170BAB31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051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E7FE3-476F-34DD-1D3C-05F5A0BCF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8C35D4-0EEC-E421-FB6F-C0A1206F9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4A109-6B09-912C-144E-B60304E19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ED6AE-3758-CFB3-7204-7FE916601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84E78-2890-6A55-19B1-75AFF4E21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865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B9940-E4D1-565E-5D8F-86C6F48E4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73BC6-AD85-C46E-1542-508ECE5338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0D63F2-1DA3-1D8E-73B4-739B2090D8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1809B-B93B-694F-81B3-21E28D2FF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E5B4B0-3893-11C5-A7BF-CD44BB8E9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1B4FB6-32B0-7D9E-7F37-0AA0E3D9C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124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0FE2D-CF08-AF5A-459A-6D7FA1898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9F5CB-86F1-D929-2B57-ECADF4F36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E4D69F-A952-F1ED-9299-2D531860A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C54FF5-B92D-9AD1-50C0-199C19AC7E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39524C-3490-C846-E4CD-57D72E90D7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EFFF62-0A58-F988-3AA6-2D101750B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673AA9-E345-42A5-104E-79397242D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D53976-3EF7-8057-7D77-A68844059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38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12E96-F376-26F5-ECF3-420257B9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6A89C5-8917-6EE6-44EF-DAC0ADD10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00F0F6-1AD2-2CBE-BA89-2CB830611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E86114-9E87-D2B2-2103-E012F11FA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446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79674C-01D0-0D53-3EE3-DAB609EF1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FCED9-A1AD-65C3-AF3F-2DA9C09A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485CCF-2F79-FB1F-2FE5-820D0A91E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037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70FC2-4AAD-C288-DCAF-EC14250AA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EDEFA-6A71-F6C4-B6B7-05BF9F10E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1D600A-A225-8E4B-4246-3D6C12F35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F5026A-3E8F-15DC-1075-275C83AE7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A4A20C-EABF-1278-EF13-F472D3747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A32CD-50D3-2CE2-2F73-FC6E85D1B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15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BE8F6-EB3F-179E-4371-CDDA76A72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BAF3E1-58FD-7273-A136-365E74AB0D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93510-322F-BD8D-2B0C-9F1501973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D306EB-E661-CF00-06E1-35F81E863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7111F-9F01-79CF-246D-4EAEBE792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D68AD5-59D4-9FF8-45B7-4DB467B42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681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9C58B7-AFE0-7367-A78A-1239C654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8AC7B-3CC3-8610-B034-644D58313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409E5-8075-0FC7-B203-5C4AA732C4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FC3E2-769E-414E-A094-DC8FE9DC1C08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7AEC2-DBE0-765A-3D93-627F4A7C54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76DFB-F8F5-0CF8-7A10-142791CD36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F1280-AD1E-1F4B-AD40-2414D2141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001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video" Target="../media/media10.mp4"/><Relationship Id="rId2" Type="http://schemas.microsoft.com/office/2007/relationships/media" Target="../media/media10.mp4"/><Relationship Id="rId1" Type="http://schemas.openxmlformats.org/officeDocument/2006/relationships/tags" Target="../tags/tag4.xml"/><Relationship Id="rId6" Type="http://schemas.openxmlformats.org/officeDocument/2006/relationships/image" Target="../media/image19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video" Target="../media/media2.mp4"/><Relationship Id="rId7" Type="http://schemas.openxmlformats.org/officeDocument/2006/relationships/image" Target="../media/image4.png"/><Relationship Id="rId2" Type="http://schemas.microsoft.com/office/2007/relationships/media" Target="../media/media2.mp4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7" Type="http://schemas.openxmlformats.org/officeDocument/2006/relationships/image" Target="../media/image7.png"/><Relationship Id="rId2" Type="http://schemas.microsoft.com/office/2007/relationships/media" Target="../media/media3.mp4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3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5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7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6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../media/media9.mp4"/><Relationship Id="rId2" Type="http://schemas.microsoft.com/office/2007/relationships/media" Target="../media/media9.mp4"/><Relationship Id="rId1" Type="http://schemas.openxmlformats.org/officeDocument/2006/relationships/tags" Target="../tags/tag3.xml"/><Relationship Id="rId6" Type="http://schemas.openxmlformats.org/officeDocument/2006/relationships/image" Target="../media/image18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green sign&#10;&#10;Description automatically generated">
            <a:extLst>
              <a:ext uri="{FF2B5EF4-FFF2-40B4-BE49-F238E27FC236}">
                <a16:creationId xmlns:a16="http://schemas.microsoft.com/office/drawing/2014/main" id="{7DE4ED64-1B3F-A397-E242-8DEE4E45B1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-1"/>
            <a:ext cx="12218533" cy="20406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B778FB-DA4C-465B-4F0C-BA208B52F25A}"/>
              </a:ext>
            </a:extLst>
          </p:cNvPr>
          <p:cNvSpPr txBox="1"/>
          <p:nvPr/>
        </p:nvSpPr>
        <p:spPr>
          <a:xfrm>
            <a:off x="0" y="1656576"/>
            <a:ext cx="121920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Scoring &amp; Ranking</a:t>
            </a:r>
          </a:p>
        </p:txBody>
      </p:sp>
      <p:pic>
        <p:nvPicPr>
          <p:cNvPr id="33" name="Video 32">
            <a:hlinkClick r:id="" action="ppaction://media"/>
            <a:extLst>
              <a:ext uri="{FF2B5EF4-FFF2-40B4-BE49-F238E27FC236}">
                <a16:creationId xmlns:a16="http://schemas.microsoft.com/office/drawing/2014/main" id="{028DFE86-A785-583F-90A4-C7CD40F2AD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9282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18"/>
    </mc:Choice>
    <mc:Fallback xmlns="">
      <p:transition spd="slow" advTm="9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6328CF-89B9-017F-51F3-040A9719FE98}"/>
              </a:ext>
            </a:extLst>
          </p:cNvPr>
          <p:cNvSpPr txBox="1"/>
          <p:nvPr/>
        </p:nvSpPr>
        <p:spPr>
          <a:xfrm>
            <a:off x="1" y="0"/>
            <a:ext cx="12192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en-US" sz="10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0DFA55-1975-7D67-D439-2F9ECD0CDA02}"/>
              </a:ext>
            </a:extLst>
          </p:cNvPr>
          <p:cNvSpPr txBox="1"/>
          <p:nvPr/>
        </p:nvSpPr>
        <p:spPr>
          <a:xfrm>
            <a:off x="471055" y="3429000"/>
            <a:ext cx="112498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Traders may reach out via the Discord channel with further questions.</a:t>
            </a:r>
            <a:endParaRPr lang="en-US" sz="2800" dirty="0"/>
          </a:p>
        </p:txBody>
      </p:sp>
      <p:pic>
        <p:nvPicPr>
          <p:cNvPr id="21" name="Video 20">
            <a:hlinkClick r:id="" action="ppaction://media"/>
            <a:extLst>
              <a:ext uri="{FF2B5EF4-FFF2-40B4-BE49-F238E27FC236}">
                <a16:creationId xmlns:a16="http://schemas.microsoft.com/office/drawing/2014/main" id="{4941AC9E-B547-0E36-8578-8033B50725F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2214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57"/>
    </mc:Choice>
    <mc:Fallback xmlns="">
      <p:transition spd="slow" advTm="83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50EF92-2C72-C919-E900-9301FF63A5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259" y="1435605"/>
            <a:ext cx="2562583" cy="46107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6328CF-89B9-017F-51F3-040A9719FE98}"/>
              </a:ext>
            </a:extLst>
          </p:cNvPr>
          <p:cNvSpPr txBox="1"/>
          <p:nvPr/>
        </p:nvSpPr>
        <p:spPr>
          <a:xfrm>
            <a:off x="355715" y="112166"/>
            <a:ext cx="322326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Start: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0DFA55-1975-7D67-D439-2F9ECD0CDA02}"/>
              </a:ext>
            </a:extLst>
          </p:cNvPr>
          <p:cNvSpPr txBox="1"/>
          <p:nvPr/>
        </p:nvSpPr>
        <p:spPr>
          <a:xfrm>
            <a:off x="3468369" y="570558"/>
            <a:ext cx="644094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Excess Return and Sharpe ratio for each trader in the competition.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C5640F-FF9A-4894-4FB8-85EE0E16A580}"/>
              </a:ext>
            </a:extLst>
          </p:cNvPr>
          <p:cNvSpPr txBox="1"/>
          <p:nvPr/>
        </p:nvSpPr>
        <p:spPr>
          <a:xfrm>
            <a:off x="3578974" y="1646882"/>
            <a:ext cx="725528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Performed </a:t>
            </a:r>
            <a: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daily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data are available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end-of-day Net Asset Value (NAV) starting Day 1 of the competition.</a:t>
            </a: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679E5F-1F89-0E42-9EC8-08C5F1B36B19}"/>
              </a:ext>
            </a:extLst>
          </p:cNvPr>
          <p:cNvSpPr txBox="1"/>
          <p:nvPr/>
        </p:nvSpPr>
        <p:spPr>
          <a:xfrm>
            <a:off x="3578975" y="3231810"/>
            <a:ext cx="4010718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4"/>
            </a:solidFill>
          </a:ln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See the “</a:t>
            </a: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Calculating Excess Return, Volatility and Sharpe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page under “</a:t>
            </a: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Scoring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for details.</a:t>
            </a:r>
            <a: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E9BB6DF-AB24-CAA3-628A-8AACEDC4A5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7745" y="2454332"/>
            <a:ext cx="9050013" cy="2743583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FB623B0-2F26-572D-75A7-A923DCB16A4E}"/>
              </a:ext>
            </a:extLst>
          </p:cNvPr>
          <p:cNvCxnSpPr/>
          <p:nvPr/>
        </p:nvCxnSpPr>
        <p:spPr>
          <a:xfrm flipV="1">
            <a:off x="5425108" y="3463420"/>
            <a:ext cx="1341783" cy="521908"/>
          </a:xfrm>
          <a:prstGeom prst="straightConnector1">
            <a:avLst/>
          </a:prstGeom>
          <a:ln w="127000">
            <a:solidFill>
              <a:srgbClr val="C00000"/>
            </a:solidFill>
            <a:tailEnd type="triangle" w="lg" len="lg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1" name="Video 30">
            <a:hlinkClick r:id="" action="ppaction://media"/>
            <a:extLst>
              <a:ext uri="{FF2B5EF4-FFF2-40B4-BE49-F238E27FC236}">
                <a16:creationId xmlns:a16="http://schemas.microsoft.com/office/drawing/2014/main" id="{B53E3BF1-E32F-97ED-F0F7-80A5214A23D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7353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20"/>
    </mc:Choice>
    <mc:Fallback xmlns="">
      <p:transition spd="slow" advTm="25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EC3000F-9B3B-D26F-E5FB-0F76B93E2042}"/>
              </a:ext>
            </a:extLst>
          </p:cNvPr>
          <p:cNvGrpSpPr/>
          <p:nvPr/>
        </p:nvGrpSpPr>
        <p:grpSpPr>
          <a:xfrm>
            <a:off x="950777" y="3259975"/>
            <a:ext cx="10548859" cy="2893532"/>
            <a:chOff x="742057" y="535468"/>
            <a:chExt cx="10548859" cy="289353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5B7E9F2-15A9-3E6D-5AF0-F076B456B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2057" y="535468"/>
              <a:ext cx="10548859" cy="2893532"/>
            </a:xfrm>
            <a:prstGeom prst="rect">
              <a:avLst/>
            </a:prstGeom>
            <a:ln w="19050">
              <a:solidFill>
                <a:schemeClr val="accent4"/>
              </a:solidFill>
            </a:ln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03C4DE83-377E-C618-3C37-15DF55908473}"/>
                </a:ext>
              </a:extLst>
            </p:cNvPr>
            <p:cNvCxnSpPr/>
            <p:nvPr/>
          </p:nvCxnSpPr>
          <p:spPr>
            <a:xfrm flipV="1">
              <a:off x="6016486" y="2141516"/>
              <a:ext cx="1341783" cy="521908"/>
            </a:xfrm>
            <a:prstGeom prst="straightConnector1">
              <a:avLst/>
            </a:prstGeom>
            <a:ln w="127000">
              <a:solidFill>
                <a:srgbClr val="C00000"/>
              </a:solidFill>
              <a:tailEnd type="triangle" w="lg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BE6DD77-5ABC-F557-D788-DA81D3159375}"/>
              </a:ext>
            </a:extLst>
          </p:cNvPr>
          <p:cNvSpPr txBox="1"/>
          <p:nvPr/>
        </p:nvSpPr>
        <p:spPr>
          <a:xfrm>
            <a:off x="2398642" y="919365"/>
            <a:ext cx="765313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4"/>
            </a:solidFill>
          </a:ln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remaining steps, you can see a fully worked example for the ranking &amp; scoring of a set of traders by visiting the “</a:t>
            </a: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Fully Worked Scoring and Ranking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page under “</a:t>
            </a:r>
            <a:r>
              <a:rPr lang="en-US" sz="28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Scoring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Video 15">
            <a:hlinkClick r:id="" action="ppaction://media"/>
            <a:extLst>
              <a:ext uri="{FF2B5EF4-FFF2-40B4-BE49-F238E27FC236}">
                <a16:creationId xmlns:a16="http://schemas.microsoft.com/office/drawing/2014/main" id="{EB4E29C5-E8D9-2831-6ACC-300A8BC4F09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9749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69"/>
    </mc:Choice>
    <mc:Fallback xmlns="">
      <p:transition spd="slow" advTm="14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6328CF-89B9-017F-51F3-040A9719FE98}"/>
              </a:ext>
            </a:extLst>
          </p:cNvPr>
          <p:cNvSpPr txBox="1"/>
          <p:nvPr/>
        </p:nvSpPr>
        <p:spPr>
          <a:xfrm>
            <a:off x="4484370" y="129243"/>
            <a:ext cx="322326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0DFA55-1975-7D67-D439-2F9ECD0CDA02}"/>
              </a:ext>
            </a:extLst>
          </p:cNvPr>
          <p:cNvSpPr txBox="1"/>
          <p:nvPr/>
        </p:nvSpPr>
        <p:spPr>
          <a:xfrm>
            <a:off x="4379323" y="1492200"/>
            <a:ext cx="71753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Sort the traders by decreasing excess return.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DDEFD-9129-8ADD-746E-3DC0986741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983" y="372107"/>
            <a:ext cx="3749619" cy="611378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B25A396-4515-C33C-0AF2-BCDFDB344815}"/>
              </a:ext>
            </a:extLst>
          </p:cNvPr>
          <p:cNvCxnSpPr/>
          <p:nvPr/>
        </p:nvCxnSpPr>
        <p:spPr>
          <a:xfrm>
            <a:off x="1560946" y="234879"/>
            <a:ext cx="0" cy="6388241"/>
          </a:xfrm>
          <a:prstGeom prst="straightConnector1">
            <a:avLst/>
          </a:prstGeom>
          <a:ln w="412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D00AEB2-3CF5-9FC1-263D-A3325EFD1CD9}"/>
              </a:ext>
            </a:extLst>
          </p:cNvPr>
          <p:cNvSpPr txBox="1"/>
          <p:nvPr/>
        </p:nvSpPr>
        <p:spPr>
          <a:xfrm>
            <a:off x="4379323" y="2511771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worked example available here:</a:t>
            </a:r>
            <a:endParaRPr lang="en-US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924A1AD-8C3D-E629-BB99-615081E762FB}"/>
              </a:ext>
            </a:extLst>
          </p:cNvPr>
          <p:cNvGrpSpPr/>
          <p:nvPr/>
        </p:nvGrpSpPr>
        <p:grpSpPr>
          <a:xfrm>
            <a:off x="4379323" y="2881103"/>
            <a:ext cx="7595102" cy="2083322"/>
            <a:chOff x="4379323" y="2881103"/>
            <a:chExt cx="7595102" cy="208332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295CB52-BE06-C553-C350-16C5D7F12D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79323" y="2881103"/>
              <a:ext cx="7595102" cy="2083322"/>
            </a:xfrm>
            <a:prstGeom prst="rect">
              <a:avLst/>
            </a:prstGeom>
          </p:spPr>
        </p:pic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41E81B8-79CF-6CB9-AFF6-67D75A22DA99}"/>
                </a:ext>
              </a:extLst>
            </p:cNvPr>
            <p:cNvCxnSpPr/>
            <p:nvPr/>
          </p:nvCxnSpPr>
          <p:spPr>
            <a:xfrm flipV="1">
              <a:off x="7800317" y="3924373"/>
              <a:ext cx="1341783" cy="521908"/>
            </a:xfrm>
            <a:prstGeom prst="straightConnector1">
              <a:avLst/>
            </a:prstGeom>
            <a:ln w="127000">
              <a:solidFill>
                <a:srgbClr val="C00000"/>
              </a:solidFill>
              <a:tailEnd type="triangle" w="lg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9" name="Video 18">
            <a:hlinkClick r:id="" action="ppaction://media"/>
            <a:extLst>
              <a:ext uri="{FF2B5EF4-FFF2-40B4-BE49-F238E27FC236}">
                <a16:creationId xmlns:a16="http://schemas.microsoft.com/office/drawing/2014/main" id="{AA911920-8E8E-3493-9177-B4F328EBCF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6136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90"/>
    </mc:Choice>
    <mc:Fallback xmlns="">
      <p:transition spd="slow" advTm="12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6328CF-89B9-017F-51F3-040A9719FE98}"/>
              </a:ext>
            </a:extLst>
          </p:cNvPr>
          <p:cNvSpPr txBox="1"/>
          <p:nvPr/>
        </p:nvSpPr>
        <p:spPr>
          <a:xfrm>
            <a:off x="4484370" y="129243"/>
            <a:ext cx="322326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0DFA55-1975-7D67-D439-2F9ECD0CDA02}"/>
              </a:ext>
            </a:extLst>
          </p:cNvPr>
          <p:cNvSpPr txBox="1"/>
          <p:nvPr/>
        </p:nvSpPr>
        <p:spPr>
          <a:xfrm>
            <a:off x="4379323" y="1492200"/>
            <a:ext cx="71753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Break traders into 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brackets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A7170F-A0B8-0F91-8578-A7A7C78B33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189" y="176747"/>
            <a:ext cx="3372283" cy="65045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1A88D4-9D3F-CB73-4B86-9E69AD48CB79}"/>
              </a:ext>
            </a:extLst>
          </p:cNvPr>
          <p:cNvSpPr txBox="1"/>
          <p:nvPr/>
        </p:nvSpPr>
        <p:spPr>
          <a:xfrm rot="16200000">
            <a:off x="-396884" y="1108931"/>
            <a:ext cx="16204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Bracket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C8A0D-2119-1063-58AD-EB9955633C75}"/>
              </a:ext>
            </a:extLst>
          </p:cNvPr>
          <p:cNvSpPr txBox="1"/>
          <p:nvPr/>
        </p:nvSpPr>
        <p:spPr>
          <a:xfrm rot="16200000">
            <a:off x="-396883" y="3228944"/>
            <a:ext cx="16204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Bracket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8CAF08-2F10-42A4-50DE-832397B7390F}"/>
              </a:ext>
            </a:extLst>
          </p:cNvPr>
          <p:cNvSpPr txBox="1"/>
          <p:nvPr/>
        </p:nvSpPr>
        <p:spPr>
          <a:xfrm rot="16200000">
            <a:off x="-396885" y="5468764"/>
            <a:ext cx="16204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nth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Bracket</a:t>
            </a:r>
            <a:endParaRPr lang="en-US" sz="20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D896F29-6918-8F09-8CD5-3D4C2C63766D}"/>
              </a:ext>
            </a:extLst>
          </p:cNvPr>
          <p:cNvGrpSpPr/>
          <p:nvPr/>
        </p:nvGrpSpPr>
        <p:grpSpPr>
          <a:xfrm>
            <a:off x="4379323" y="2881103"/>
            <a:ext cx="7595102" cy="2083322"/>
            <a:chOff x="4379323" y="2881103"/>
            <a:chExt cx="7595102" cy="20833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015DBE3-E012-5399-758D-15F674F1E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79323" y="2881103"/>
              <a:ext cx="7595102" cy="2083322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F5610A6-1A84-340C-E715-8EFE4AFF6244}"/>
                </a:ext>
              </a:extLst>
            </p:cNvPr>
            <p:cNvCxnSpPr/>
            <p:nvPr/>
          </p:nvCxnSpPr>
          <p:spPr>
            <a:xfrm flipV="1">
              <a:off x="7800317" y="3924373"/>
              <a:ext cx="1341783" cy="521908"/>
            </a:xfrm>
            <a:prstGeom prst="straightConnector1">
              <a:avLst/>
            </a:prstGeom>
            <a:ln w="127000">
              <a:solidFill>
                <a:srgbClr val="C00000"/>
              </a:solidFill>
              <a:tailEnd type="triangle" w="lg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6402DAA-5C7F-FEE7-35A0-62AC2B5B24F0}"/>
              </a:ext>
            </a:extLst>
          </p:cNvPr>
          <p:cNvSpPr txBox="1"/>
          <p:nvPr/>
        </p:nvSpPr>
        <p:spPr>
          <a:xfrm>
            <a:off x="4379323" y="2511771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worked example available here:</a:t>
            </a:r>
            <a:endParaRPr lang="en-US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Video 14">
            <a:hlinkClick r:id="" action="ppaction://media"/>
            <a:extLst>
              <a:ext uri="{FF2B5EF4-FFF2-40B4-BE49-F238E27FC236}">
                <a16:creationId xmlns:a16="http://schemas.microsoft.com/office/drawing/2014/main" id="{897E9711-B469-F5E8-43CF-8821511AA1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9352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73"/>
    </mc:Choice>
    <mc:Fallback xmlns="">
      <p:transition spd="slow" advTm="11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6328CF-89B9-017F-51F3-040A9719FE98}"/>
              </a:ext>
            </a:extLst>
          </p:cNvPr>
          <p:cNvSpPr txBox="1"/>
          <p:nvPr/>
        </p:nvSpPr>
        <p:spPr>
          <a:xfrm>
            <a:off x="4484370" y="129243"/>
            <a:ext cx="322326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0DFA55-1975-7D67-D439-2F9ECD0CDA02}"/>
              </a:ext>
            </a:extLst>
          </p:cNvPr>
          <p:cNvSpPr txBox="1"/>
          <p:nvPr/>
        </p:nvSpPr>
        <p:spPr>
          <a:xfrm>
            <a:off x="4379323" y="1492200"/>
            <a:ext cx="581762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Sort by Sharpe (decreasing) 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within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bracket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1A88D4-9D3F-CB73-4B86-9E69AD48CB79}"/>
              </a:ext>
            </a:extLst>
          </p:cNvPr>
          <p:cNvSpPr txBox="1"/>
          <p:nvPr/>
        </p:nvSpPr>
        <p:spPr>
          <a:xfrm rot="16200000">
            <a:off x="-396884" y="1108931"/>
            <a:ext cx="16204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Bracket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C8A0D-2119-1063-58AD-EB9955633C75}"/>
              </a:ext>
            </a:extLst>
          </p:cNvPr>
          <p:cNvSpPr txBox="1"/>
          <p:nvPr/>
        </p:nvSpPr>
        <p:spPr>
          <a:xfrm rot="16200000">
            <a:off x="-396883" y="3228944"/>
            <a:ext cx="16204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Bracket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8CAF08-2F10-42A4-50DE-832397B7390F}"/>
              </a:ext>
            </a:extLst>
          </p:cNvPr>
          <p:cNvSpPr txBox="1"/>
          <p:nvPr/>
        </p:nvSpPr>
        <p:spPr>
          <a:xfrm rot="16200000">
            <a:off x="-396885" y="5468764"/>
            <a:ext cx="16204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nth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Bracket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93FC53-CE21-5BB3-39C3-E4652E61EF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838" y="452583"/>
            <a:ext cx="3223260" cy="610155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BCA8CA-30F2-4DCF-AFB8-1980955AEE54}"/>
              </a:ext>
            </a:extLst>
          </p:cNvPr>
          <p:cNvCxnSpPr>
            <a:cxnSpLocks/>
          </p:cNvCxnSpPr>
          <p:nvPr/>
        </p:nvCxnSpPr>
        <p:spPr>
          <a:xfrm>
            <a:off x="2909455" y="354221"/>
            <a:ext cx="0" cy="2086089"/>
          </a:xfrm>
          <a:prstGeom prst="straightConnector1">
            <a:avLst/>
          </a:prstGeom>
          <a:ln w="412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7EB42D-706C-8E09-2672-A6D33B314E82}"/>
              </a:ext>
            </a:extLst>
          </p:cNvPr>
          <p:cNvCxnSpPr>
            <a:cxnSpLocks/>
          </p:cNvCxnSpPr>
          <p:nvPr/>
        </p:nvCxnSpPr>
        <p:spPr>
          <a:xfrm>
            <a:off x="2909455" y="2495726"/>
            <a:ext cx="0" cy="2086089"/>
          </a:xfrm>
          <a:prstGeom prst="straightConnector1">
            <a:avLst/>
          </a:prstGeom>
          <a:ln w="412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C668DC-D1D5-BB59-FCDC-D02D1BD7E64B}"/>
              </a:ext>
            </a:extLst>
          </p:cNvPr>
          <p:cNvCxnSpPr>
            <a:cxnSpLocks/>
          </p:cNvCxnSpPr>
          <p:nvPr/>
        </p:nvCxnSpPr>
        <p:spPr>
          <a:xfrm>
            <a:off x="2909455" y="4689362"/>
            <a:ext cx="0" cy="2086089"/>
          </a:xfrm>
          <a:prstGeom prst="straightConnector1">
            <a:avLst/>
          </a:prstGeom>
          <a:ln w="41275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1E5EC774-E9C8-A8AE-DB1E-C18862A52AD0}"/>
              </a:ext>
            </a:extLst>
          </p:cNvPr>
          <p:cNvGrpSpPr>
            <a:grpSpLocks noChangeAspect="1"/>
          </p:cNvGrpSpPr>
          <p:nvPr/>
        </p:nvGrpSpPr>
        <p:grpSpPr>
          <a:xfrm>
            <a:off x="4484370" y="2881103"/>
            <a:ext cx="7209285" cy="1977493"/>
            <a:chOff x="4379323" y="2881103"/>
            <a:chExt cx="7595102" cy="208332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639ABF6-BC04-C45F-22CE-D93328479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79323" y="2881103"/>
              <a:ext cx="7595102" cy="2083322"/>
            </a:xfrm>
            <a:prstGeom prst="rect">
              <a:avLst/>
            </a:prstGeom>
          </p:spPr>
        </p:pic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0BB772B-A61B-205D-BAAF-FFF8215AC794}"/>
                </a:ext>
              </a:extLst>
            </p:cNvPr>
            <p:cNvCxnSpPr/>
            <p:nvPr/>
          </p:nvCxnSpPr>
          <p:spPr>
            <a:xfrm flipV="1">
              <a:off x="7800317" y="3924373"/>
              <a:ext cx="1341783" cy="521908"/>
            </a:xfrm>
            <a:prstGeom prst="straightConnector1">
              <a:avLst/>
            </a:prstGeom>
            <a:ln w="127000">
              <a:solidFill>
                <a:srgbClr val="C00000"/>
              </a:solidFill>
              <a:tailEnd type="triangle" w="lg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F92A4EC-AC00-9FAB-EDCE-4383DE820918}"/>
              </a:ext>
            </a:extLst>
          </p:cNvPr>
          <p:cNvSpPr txBox="1"/>
          <p:nvPr/>
        </p:nvSpPr>
        <p:spPr>
          <a:xfrm>
            <a:off x="4379323" y="2511771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worked example available here:</a:t>
            </a:r>
            <a:endParaRPr lang="en-US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Video 16">
            <a:hlinkClick r:id="" action="ppaction://media"/>
            <a:extLst>
              <a:ext uri="{FF2B5EF4-FFF2-40B4-BE49-F238E27FC236}">
                <a16:creationId xmlns:a16="http://schemas.microsoft.com/office/drawing/2014/main" id="{2F28734B-2319-9A1B-0EBE-A0A779D031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91937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62"/>
    </mc:Choice>
    <mc:Fallback xmlns="">
      <p:transition spd="slow" advTm="12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6328CF-89B9-017F-51F3-040A9719FE98}"/>
              </a:ext>
            </a:extLst>
          </p:cNvPr>
          <p:cNvSpPr txBox="1"/>
          <p:nvPr/>
        </p:nvSpPr>
        <p:spPr>
          <a:xfrm>
            <a:off x="5144247" y="91535"/>
            <a:ext cx="322326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4: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0DFA55-1975-7D67-D439-2F9ECD0CDA02}"/>
              </a:ext>
            </a:extLst>
          </p:cNvPr>
          <p:cNvSpPr txBox="1"/>
          <p:nvPr/>
        </p:nvSpPr>
        <p:spPr>
          <a:xfrm>
            <a:off x="5039200" y="1454492"/>
            <a:ext cx="581762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Assign ranks within brackets 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(your “bracket rank”)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373ADB-5F38-3D8A-B9FC-B15A7C0DBE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555" y="318547"/>
            <a:ext cx="4205949" cy="60633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B225AD-DF27-0F5E-DA70-F2F16A7410C3}"/>
              </a:ext>
            </a:extLst>
          </p:cNvPr>
          <p:cNvSpPr txBox="1"/>
          <p:nvPr/>
        </p:nvSpPr>
        <p:spPr>
          <a:xfrm rot="16200000">
            <a:off x="-396884" y="1108931"/>
            <a:ext cx="16204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Bracket</a:t>
            </a:r>
            <a:endParaRPr 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C24CA6-1268-558B-58DC-6F935C9C2C49}"/>
              </a:ext>
            </a:extLst>
          </p:cNvPr>
          <p:cNvSpPr txBox="1"/>
          <p:nvPr/>
        </p:nvSpPr>
        <p:spPr>
          <a:xfrm rot="16200000">
            <a:off x="-396883" y="3228944"/>
            <a:ext cx="16204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Bracket</a:t>
            </a:r>
            <a:endParaRPr lang="en-US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091AAE-FD75-0AE7-46C4-7757DD37FF79}"/>
              </a:ext>
            </a:extLst>
          </p:cNvPr>
          <p:cNvSpPr txBox="1"/>
          <p:nvPr/>
        </p:nvSpPr>
        <p:spPr>
          <a:xfrm rot="16200000">
            <a:off x="-402620" y="5270802"/>
            <a:ext cx="16204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nth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Bracket</a:t>
            </a:r>
            <a:endParaRPr lang="en-US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8B3CDE9-14E9-97BF-6011-851D5B247CB1}"/>
              </a:ext>
            </a:extLst>
          </p:cNvPr>
          <p:cNvGrpSpPr>
            <a:grpSpLocks noChangeAspect="1"/>
          </p:cNvGrpSpPr>
          <p:nvPr/>
        </p:nvGrpSpPr>
        <p:grpSpPr>
          <a:xfrm>
            <a:off x="5249294" y="2777931"/>
            <a:ext cx="6508697" cy="1785323"/>
            <a:chOff x="4379323" y="2881103"/>
            <a:chExt cx="7595102" cy="208332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7120E5F-EEE7-4815-FAE9-5DEDA0A232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79323" y="2881103"/>
              <a:ext cx="7595102" cy="2083322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9B8A87B5-4671-737A-87DE-F8BC8284C614}"/>
                </a:ext>
              </a:extLst>
            </p:cNvPr>
            <p:cNvCxnSpPr/>
            <p:nvPr/>
          </p:nvCxnSpPr>
          <p:spPr>
            <a:xfrm flipV="1">
              <a:off x="7800317" y="3924373"/>
              <a:ext cx="1341783" cy="521908"/>
            </a:xfrm>
            <a:prstGeom prst="straightConnector1">
              <a:avLst/>
            </a:prstGeom>
            <a:ln w="127000">
              <a:solidFill>
                <a:srgbClr val="C00000"/>
              </a:solidFill>
              <a:tailEnd type="triangle" w="lg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9F1ECC3-0E77-E22E-61E4-4732176EAAF6}"/>
              </a:ext>
            </a:extLst>
          </p:cNvPr>
          <p:cNvSpPr txBox="1"/>
          <p:nvPr/>
        </p:nvSpPr>
        <p:spPr>
          <a:xfrm>
            <a:off x="5144247" y="2408599"/>
            <a:ext cx="5505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worked example available here:</a:t>
            </a:r>
            <a:endParaRPr lang="en-US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3" name="Video 32">
            <a:hlinkClick r:id="" action="ppaction://media"/>
            <a:extLst>
              <a:ext uri="{FF2B5EF4-FFF2-40B4-BE49-F238E27FC236}">
                <a16:creationId xmlns:a16="http://schemas.microsoft.com/office/drawing/2014/main" id="{894FBEDD-8B99-9F6B-2CFC-C5EBE6ECC5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2523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40"/>
    </mc:Choice>
    <mc:Fallback xmlns="">
      <p:transition spd="slow" advTm="11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6328CF-89B9-017F-51F3-040A9719FE98}"/>
              </a:ext>
            </a:extLst>
          </p:cNvPr>
          <p:cNvSpPr txBox="1"/>
          <p:nvPr/>
        </p:nvSpPr>
        <p:spPr>
          <a:xfrm>
            <a:off x="6475544" y="119816"/>
            <a:ext cx="322326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5: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0DFA55-1975-7D67-D439-2F9ECD0CDA02}"/>
              </a:ext>
            </a:extLst>
          </p:cNvPr>
          <p:cNvSpPr txBox="1"/>
          <p:nvPr/>
        </p:nvSpPr>
        <p:spPr>
          <a:xfrm>
            <a:off x="6475544" y="1537522"/>
            <a:ext cx="581762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Recombine and assign overall rank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The “overall rank” is your rank 	for the entire competition.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987DC3-01C4-989D-CC67-B031B65DD7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283" y="600477"/>
            <a:ext cx="6202353" cy="6015159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F626AD3-AF3E-8C38-BB55-CC2497B0E6EC}"/>
              </a:ext>
            </a:extLst>
          </p:cNvPr>
          <p:cNvGrpSpPr>
            <a:grpSpLocks noChangeAspect="1"/>
          </p:cNvGrpSpPr>
          <p:nvPr/>
        </p:nvGrpSpPr>
        <p:grpSpPr>
          <a:xfrm>
            <a:off x="6704057" y="3291849"/>
            <a:ext cx="5049233" cy="1384995"/>
            <a:chOff x="4379323" y="2881103"/>
            <a:chExt cx="7595102" cy="208332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A2872DA-B00B-DF54-6406-E5035C3FB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79323" y="2881103"/>
              <a:ext cx="7595102" cy="2083322"/>
            </a:xfrm>
            <a:prstGeom prst="rect">
              <a:avLst/>
            </a:prstGeom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EB7B5F99-91B1-AF62-DFCF-16D973606E7A}"/>
                </a:ext>
              </a:extLst>
            </p:cNvPr>
            <p:cNvCxnSpPr/>
            <p:nvPr/>
          </p:nvCxnSpPr>
          <p:spPr>
            <a:xfrm flipV="1">
              <a:off x="7800317" y="3924373"/>
              <a:ext cx="1341783" cy="521908"/>
            </a:xfrm>
            <a:prstGeom prst="straightConnector1">
              <a:avLst/>
            </a:prstGeom>
            <a:ln w="127000">
              <a:solidFill>
                <a:srgbClr val="C00000"/>
              </a:solidFill>
              <a:tailEnd type="triangle" w="lg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D8F06CB-AFDA-C4E6-DDE2-5A9D0FF1AFCF}"/>
              </a:ext>
            </a:extLst>
          </p:cNvPr>
          <p:cNvSpPr txBox="1"/>
          <p:nvPr/>
        </p:nvSpPr>
        <p:spPr>
          <a:xfrm>
            <a:off x="6672654" y="2912753"/>
            <a:ext cx="4250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worked example available here:</a:t>
            </a:r>
            <a:endParaRPr lang="en-US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Video 10">
            <a:hlinkClick r:id="" action="ppaction://media"/>
            <a:extLst>
              <a:ext uri="{FF2B5EF4-FFF2-40B4-BE49-F238E27FC236}">
                <a16:creationId xmlns:a16="http://schemas.microsoft.com/office/drawing/2014/main" id="{36B0C210-29A7-35F7-1D44-A67C90FCC5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10067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53"/>
    </mc:Choice>
    <mc:Fallback xmlns="">
      <p:transition spd="slow" advTm="8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6328CF-89B9-017F-51F3-040A9719FE98}"/>
              </a:ext>
            </a:extLst>
          </p:cNvPr>
          <p:cNvSpPr txBox="1"/>
          <p:nvPr/>
        </p:nvSpPr>
        <p:spPr>
          <a:xfrm>
            <a:off x="1" y="0"/>
            <a:ext cx="12192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Properties of this system:</a:t>
            </a:r>
            <a:endParaRPr lang="en-US" sz="10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0DFA55-1975-7D67-D439-2F9ECD0CDA02}"/>
              </a:ext>
            </a:extLst>
          </p:cNvPr>
          <p:cNvSpPr txBox="1"/>
          <p:nvPr/>
        </p:nvSpPr>
        <p:spPr>
          <a:xfrm>
            <a:off x="341746" y="1509813"/>
            <a:ext cx="1124989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Traders are </a:t>
            </a:r>
            <a:r>
              <a:rPr lang="en-US" sz="28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rewarded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returns, but 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penalized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volatility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Cash prizes are only awarded to the top half of the top bracket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get into the top bracket, you need a high return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to place highly in the top bracket, you need a low vol!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Bracket system keeps traders competing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 if you can’t win overall, you can chase top spots in your bracket</a:t>
            </a:r>
            <a:endParaRPr lang="en-US" sz="2800" dirty="0"/>
          </a:p>
        </p:txBody>
      </p:sp>
      <p:pic>
        <p:nvPicPr>
          <p:cNvPr id="28" name="Video 27">
            <a:hlinkClick r:id="" action="ppaction://media"/>
            <a:extLst>
              <a:ext uri="{FF2B5EF4-FFF2-40B4-BE49-F238E27FC236}">
                <a16:creationId xmlns:a16="http://schemas.microsoft.com/office/drawing/2014/main" id="{F19E4B86-60C5-105A-466A-4B54C73DC12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13614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040"/>
    </mc:Choice>
    <mc:Fallback xmlns="">
      <p:transition spd="slow" advTm="57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1|6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|6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6|5.6|14.6|4.4|13.1|5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404</Words>
  <Application>Microsoft Office PowerPoint</Application>
  <PresentationFormat>Widescreen</PresentationFormat>
  <Paragraphs>56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Vestal</dc:creator>
  <cp:lastModifiedBy>Jacob Vestal</cp:lastModifiedBy>
  <cp:revision>10</cp:revision>
  <dcterms:created xsi:type="dcterms:W3CDTF">2023-09-07T13:47:26Z</dcterms:created>
  <dcterms:modified xsi:type="dcterms:W3CDTF">2023-09-19T15:43:20Z</dcterms:modified>
</cp:coreProperties>
</file>

<file path=docProps/thumbnail.jpeg>
</file>